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sldIdLst>
    <p:sldId id="256" r:id="rId5"/>
    <p:sldId id="257" r:id="rId6"/>
    <p:sldId id="259" r:id="rId7"/>
    <p:sldId id="271" r:id="rId8"/>
    <p:sldId id="258" r:id="rId9"/>
    <p:sldId id="265" r:id="rId10"/>
    <p:sldId id="266" r:id="rId11"/>
    <p:sldId id="268" r:id="rId12"/>
    <p:sldId id="261" r:id="rId13"/>
    <p:sldId id="262" r:id="rId14"/>
    <p:sldId id="270" r:id="rId15"/>
    <p:sldId id="269" r:id="rId16"/>
    <p:sldId id="263" r:id="rId17"/>
    <p:sldId id="267"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9"/>
  </p:normalViewPr>
  <p:slideViewPr>
    <p:cSldViewPr snapToGrid="0">
      <p:cViewPr varScale="1">
        <p:scale>
          <a:sx n="114" d="100"/>
          <a:sy n="114" d="100"/>
        </p:scale>
        <p:origin x="102" y="49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3175" y="1120876"/>
            <a:ext cx="8008376" cy="1710814"/>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78426" y="3709218"/>
            <a:ext cx="80010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4" y="224337"/>
            <a:ext cx="8259098"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415845"/>
            <a:ext cx="8246070" cy="336263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872" y="406537"/>
            <a:ext cx="6937885"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18186" y="1143000"/>
            <a:ext cx="6961240" cy="3545497"/>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12651"/>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3015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0255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3015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0255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12/13/2024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aws.amazon.com/s3/#:~:text=Amazon%20Simple%20Storage%20Service%20(Amazon,availability%2C%20security%2C%20and%20performance" TargetMode="External"/><Relationship Id="rId2" Type="http://schemas.openxmlformats.org/officeDocument/2006/relationships/hyperlink" Target="https://www.jscape.com/blog/amazon-s3-vs-local-storage-where-should-you-store-files-uploaded-to-your-file-transfer-server" TargetMode="External"/><Relationship Id="rId1" Type="http://schemas.openxmlformats.org/officeDocument/2006/relationships/slideLayout" Target="../slideLayouts/slideLayout4.xml"/><Relationship Id="rId5" Type="http://schemas.openxmlformats.org/officeDocument/2006/relationships/hyperlink" Target="https://www.cloudflare.com/learning/serverless/why-use-serverless/#:~:text=Using%20a%20serverless%20infrastructure%2C%20there,and%20release%20a%20new%20product" TargetMode="External"/><Relationship Id="rId4" Type="http://schemas.openxmlformats.org/officeDocument/2006/relationships/hyperlink" Target="https://www.techtarget.com/searchcloudcomputing/tip/Top-benefits-and-disadvantages-of-serverless-computin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127" y="324020"/>
            <a:ext cx="8067368" cy="1755053"/>
          </a:xfrm>
          <a:noFill/>
        </p:spPr>
        <p:txBody>
          <a:bodyPr>
            <a:normAutofit/>
          </a:bodyPr>
          <a:lstStyle/>
          <a:p>
            <a:r>
              <a:rPr lang="en-US" dirty="0"/>
              <a:t> CS 470 Project Two</a:t>
            </a:r>
            <a:br>
              <a:rPr lang="en-US" dirty="0"/>
            </a:br>
            <a:r>
              <a:rPr lang="en-US" dirty="0"/>
              <a:t>Conference Presentation:</a:t>
            </a:r>
            <a:br>
              <a:rPr lang="en-US" dirty="0"/>
            </a:br>
            <a:r>
              <a:rPr lang="en-US" dirty="0"/>
              <a:t>Cloud Development</a:t>
            </a:r>
          </a:p>
        </p:txBody>
      </p:sp>
      <p:sp>
        <p:nvSpPr>
          <p:cNvPr id="3" name="Subtitle 2"/>
          <p:cNvSpPr>
            <a:spLocks noGrp="1"/>
          </p:cNvSpPr>
          <p:nvPr>
            <p:ph type="subTitle" idx="1"/>
          </p:nvPr>
        </p:nvSpPr>
        <p:spPr>
          <a:xfrm>
            <a:off x="516194" y="3447321"/>
            <a:ext cx="8096864" cy="730043"/>
          </a:xfrm>
        </p:spPr>
        <p:txBody>
          <a:bodyPr/>
          <a:lstStyle/>
          <a:p>
            <a:r>
              <a:rPr lang="en-US" dirty="0"/>
              <a:t>David Varella</a:t>
            </a: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516193" y="3956035"/>
            <a:ext cx="8096864" cy="730043"/>
          </a:xfrm>
          <a:prstGeom prst="rect">
            <a:avLst/>
          </a:prstGeom>
        </p:spPr>
        <p:txBody>
          <a:bodyPr vert="horz" lIns="91440" tIns="45720" rIns="91440" bIns="45720" rtlCol="0">
            <a:normAutofit/>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t>December 2024</a:t>
            </a:r>
          </a:p>
        </p:txBody>
      </p:sp>
      <p:pic>
        <p:nvPicPr>
          <p:cNvPr id="23" name="Audio 22">
            <a:hlinkClick r:id="" action="ppaction://media"/>
            <a:extLst>
              <a:ext uri="{FF2B5EF4-FFF2-40B4-BE49-F238E27FC236}">
                <a16:creationId xmlns:a16="http://schemas.microsoft.com/office/drawing/2014/main" id="{113ACE16-7E25-2A67-6892-193C6F05007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spd="slow" p14:dur="2000" advTm="9643"/>
    </mc:Choice>
    <mc:Fallback>
      <p:transition spd="slow" advTm="9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Securing Your Cloud App</a:t>
            </a:r>
          </a:p>
        </p:txBody>
      </p:sp>
      <p:sp>
        <p:nvSpPr>
          <p:cNvPr id="5" name="Text Placeholder 4"/>
          <p:cNvSpPr>
            <a:spLocks noGrp="1"/>
          </p:cNvSpPr>
          <p:nvPr>
            <p:ph type="body" idx="1"/>
          </p:nvPr>
        </p:nvSpPr>
        <p:spPr>
          <a:xfrm>
            <a:off x="184672" y="1530153"/>
            <a:ext cx="4387328" cy="479822"/>
          </a:xfrm>
        </p:spPr>
        <p:txBody>
          <a:bodyPr>
            <a:normAutofit/>
          </a:bodyPr>
          <a:lstStyle/>
          <a:p>
            <a:r>
              <a:rPr lang="en-US" dirty="0"/>
              <a:t>Preventing Unauthorized Access</a:t>
            </a:r>
          </a:p>
        </p:txBody>
      </p:sp>
      <p:sp>
        <p:nvSpPr>
          <p:cNvPr id="6" name="Content Placeholder 5"/>
          <p:cNvSpPr>
            <a:spLocks noGrp="1"/>
          </p:cNvSpPr>
          <p:nvPr>
            <p:ph sz="half" idx="2"/>
          </p:nvPr>
        </p:nvSpPr>
        <p:spPr>
          <a:xfrm>
            <a:off x="667999" y="2186257"/>
            <a:ext cx="3485990" cy="2744591"/>
          </a:xfrm>
        </p:spPr>
        <p:txBody>
          <a:bodyPr>
            <a:normAutofit fontScale="92500" lnSpcReduction="20000"/>
          </a:bodyPr>
          <a:lstStyle/>
          <a:p>
            <a:pPr algn="l"/>
            <a:r>
              <a:rPr lang="en-US" sz="1800" dirty="0"/>
              <a:t>Use IAM roles: Created to assign specific permissions to certain team members. These provide temporary credentials.</a:t>
            </a:r>
          </a:p>
          <a:p>
            <a:pPr algn="l"/>
            <a:r>
              <a:rPr lang="en-US" sz="1800" dirty="0"/>
              <a:t>Define policies written in JSON, that defines permissions for identities or specific resources.</a:t>
            </a:r>
          </a:p>
          <a:p>
            <a:pPr algn="l"/>
            <a:r>
              <a:rPr lang="en-US" sz="1800" dirty="0"/>
              <a:t>Adhere to the principle of least privilege. This suggests for granting the bare minimum permissions to complete a task.</a:t>
            </a:r>
          </a:p>
        </p:txBody>
      </p:sp>
      <p:pic>
        <p:nvPicPr>
          <p:cNvPr id="15" name="Picture 14" descr="A screenshot of a computer&#10;&#10;Description automatically generated">
            <a:extLst>
              <a:ext uri="{FF2B5EF4-FFF2-40B4-BE49-F238E27FC236}">
                <a16:creationId xmlns:a16="http://schemas.microsoft.com/office/drawing/2014/main" id="{B787D0C7-D0C6-889F-B494-2F31E2635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502" y="2186257"/>
            <a:ext cx="4281488" cy="2447925"/>
          </a:xfrm>
          <a:prstGeom prst="rect">
            <a:avLst/>
          </a:prstGeom>
        </p:spPr>
      </p:pic>
      <p:pic>
        <p:nvPicPr>
          <p:cNvPr id="11" name="Audio 10">
            <a:hlinkClick r:id="" action="ppaction://media"/>
            <a:extLst>
              <a:ext uri="{FF2B5EF4-FFF2-40B4-BE49-F238E27FC236}">
                <a16:creationId xmlns:a16="http://schemas.microsoft.com/office/drawing/2014/main" id="{84DC2D5E-B55C-502C-3431-02834AA594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mc:Choice xmlns:p14="http://schemas.microsoft.com/office/powerpoint/2010/main" Requires="p14">
      <p:transition spd="slow" p14:dur="2000" advTm="53198"/>
    </mc:Choice>
    <mc:Fallback>
      <p:transition spd="slow" advTm="53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63FFA-D513-A203-8F7F-6E92D6C8C1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9F62B0-413F-EDF4-15CC-1468CB8BAA57}"/>
              </a:ext>
            </a:extLst>
          </p:cNvPr>
          <p:cNvSpPr>
            <a:spLocks noGrp="1"/>
          </p:cNvSpPr>
          <p:nvPr>
            <p:ph type="title"/>
          </p:nvPr>
        </p:nvSpPr>
        <p:spPr/>
        <p:txBody>
          <a:bodyPr>
            <a:normAutofit/>
          </a:bodyPr>
          <a:lstStyle/>
          <a:p>
            <a:r>
              <a:rPr lang="en-US" dirty="0"/>
              <a:t>Securing Your Cloud App</a:t>
            </a:r>
          </a:p>
        </p:txBody>
      </p:sp>
      <p:sp>
        <p:nvSpPr>
          <p:cNvPr id="7" name="Text Placeholder 6">
            <a:extLst>
              <a:ext uri="{FF2B5EF4-FFF2-40B4-BE49-F238E27FC236}">
                <a16:creationId xmlns:a16="http://schemas.microsoft.com/office/drawing/2014/main" id="{C3A3E215-5640-A697-5AE8-EF21D4A2A7FE}"/>
              </a:ext>
            </a:extLst>
          </p:cNvPr>
          <p:cNvSpPr>
            <a:spLocks noGrp="1"/>
          </p:cNvSpPr>
          <p:nvPr>
            <p:ph type="body" sz="quarter" idx="3"/>
          </p:nvPr>
        </p:nvSpPr>
        <p:spPr>
          <a:xfrm>
            <a:off x="261257" y="1522728"/>
            <a:ext cx="1534885" cy="479822"/>
          </a:xfrm>
        </p:spPr>
        <p:txBody>
          <a:bodyPr>
            <a:normAutofit/>
          </a:bodyPr>
          <a:lstStyle/>
          <a:p>
            <a:r>
              <a:rPr lang="en-US" dirty="0"/>
              <a:t>Policies</a:t>
            </a:r>
          </a:p>
        </p:txBody>
      </p:sp>
      <p:sp>
        <p:nvSpPr>
          <p:cNvPr id="8" name="Content Placeholder 7">
            <a:extLst>
              <a:ext uri="{FF2B5EF4-FFF2-40B4-BE49-F238E27FC236}">
                <a16:creationId xmlns:a16="http://schemas.microsoft.com/office/drawing/2014/main" id="{F3A80D7D-C094-FADB-F8C0-8ACFF10B30CE}"/>
              </a:ext>
            </a:extLst>
          </p:cNvPr>
          <p:cNvSpPr>
            <a:spLocks noGrp="1"/>
          </p:cNvSpPr>
          <p:nvPr>
            <p:ph sz="quarter" idx="4"/>
          </p:nvPr>
        </p:nvSpPr>
        <p:spPr>
          <a:xfrm>
            <a:off x="208127" y="2050900"/>
            <a:ext cx="2916771" cy="2802841"/>
          </a:xfrm>
        </p:spPr>
        <p:txBody>
          <a:bodyPr>
            <a:normAutofit fontScale="85000" lnSpcReduction="20000"/>
          </a:bodyPr>
          <a:lstStyle/>
          <a:p>
            <a:pPr algn="l"/>
            <a:r>
              <a:rPr lang="en-US" sz="1800" b="1" dirty="0"/>
              <a:t>What is the relationship between roles and policies?</a:t>
            </a:r>
            <a:endParaRPr lang="en-US" sz="1800" dirty="0"/>
          </a:p>
          <a:p>
            <a:pPr lvl="1" algn="l"/>
            <a:r>
              <a:rPr lang="en-US" sz="1400" dirty="0"/>
              <a:t>IAM roles and policies work together to provide access to users and objects.</a:t>
            </a:r>
          </a:p>
          <a:p>
            <a:pPr lvl="1" algn="l"/>
            <a:r>
              <a:rPr lang="en-US" sz="1400" dirty="0"/>
              <a:t>Policies are attached to IAM roles or other resources. A policy is an object that defines permissions of a resource.</a:t>
            </a:r>
          </a:p>
          <a:p>
            <a:pPr lvl="1" algn="l"/>
            <a:r>
              <a:rPr lang="en-US" sz="1400" dirty="0"/>
              <a:t>When a role is given/used by a user or object, temporary credentials are issued, which determine the accessible permissions based on the policy.</a:t>
            </a:r>
          </a:p>
          <a:p>
            <a:pPr lvl="1" algn="l"/>
            <a:r>
              <a:rPr lang="en-US" sz="1400" dirty="0"/>
              <a:t>A policy determines what a role is allowed to do</a:t>
            </a:r>
          </a:p>
        </p:txBody>
      </p:sp>
      <p:sp>
        <p:nvSpPr>
          <p:cNvPr id="2" name="Content Placeholder 7">
            <a:extLst>
              <a:ext uri="{FF2B5EF4-FFF2-40B4-BE49-F238E27FC236}">
                <a16:creationId xmlns:a16="http://schemas.microsoft.com/office/drawing/2014/main" id="{04B6FB1A-9EED-D581-23FE-AFC6D51360CA}"/>
              </a:ext>
            </a:extLst>
          </p:cNvPr>
          <p:cNvSpPr txBox="1">
            <a:spLocks/>
          </p:cNvSpPr>
          <p:nvPr/>
        </p:nvSpPr>
        <p:spPr>
          <a:xfrm>
            <a:off x="3124898" y="2050900"/>
            <a:ext cx="5810975" cy="560880"/>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400" b="1" dirty="0"/>
              <a:t>What custom policies were created?</a:t>
            </a:r>
          </a:p>
          <a:p>
            <a:pPr lvl="1" algn="l"/>
            <a:r>
              <a:rPr lang="en-US" sz="1200" dirty="0"/>
              <a:t>A single bucket policy was created to enable read access to our S3 bucket</a:t>
            </a:r>
          </a:p>
        </p:txBody>
      </p:sp>
      <p:pic>
        <p:nvPicPr>
          <p:cNvPr id="11" name="Picture 10" descr="A screenshot of a computer program&#10;&#10;Description automatically generated">
            <a:extLst>
              <a:ext uri="{FF2B5EF4-FFF2-40B4-BE49-F238E27FC236}">
                <a16:creationId xmlns:a16="http://schemas.microsoft.com/office/drawing/2014/main" id="{32CD9FF7-BF26-FCEA-495B-9DA549962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6495" y="2571750"/>
            <a:ext cx="3407772" cy="2281991"/>
          </a:xfrm>
          <a:prstGeom prst="rect">
            <a:avLst/>
          </a:prstGeom>
        </p:spPr>
      </p:pic>
      <p:pic>
        <p:nvPicPr>
          <p:cNvPr id="18" name="Audio 17">
            <a:hlinkClick r:id="" action="ppaction://media"/>
            <a:extLst>
              <a:ext uri="{FF2B5EF4-FFF2-40B4-BE49-F238E27FC236}">
                <a16:creationId xmlns:a16="http://schemas.microsoft.com/office/drawing/2014/main" id="{BB74B12D-FE79-E966-F362-F90B946C98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446806855"/>
      </p:ext>
    </p:extLst>
  </p:cSld>
  <p:clrMapOvr>
    <a:masterClrMapping/>
  </p:clrMapOvr>
  <mc:AlternateContent xmlns:mc="http://schemas.openxmlformats.org/markup-compatibility/2006">
    <mc:Choice xmlns:p14="http://schemas.microsoft.com/office/powerpoint/2010/main" Requires="p14">
      <p:transition spd="slow" p14:dur="2000" advTm="61011"/>
    </mc:Choice>
    <mc:Fallback>
      <p:transition spd="slow" advTm="61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7AE46-6D7B-04A8-507B-AF7E9C9F28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3CD265-05A9-C643-8873-FB53A18EB1E9}"/>
              </a:ext>
            </a:extLst>
          </p:cNvPr>
          <p:cNvSpPr>
            <a:spLocks noGrp="1"/>
          </p:cNvSpPr>
          <p:nvPr>
            <p:ph type="title"/>
          </p:nvPr>
        </p:nvSpPr>
        <p:spPr/>
        <p:txBody>
          <a:bodyPr>
            <a:normAutofit/>
          </a:bodyPr>
          <a:lstStyle/>
          <a:p>
            <a:r>
              <a:rPr lang="en-US" dirty="0"/>
              <a:t>Securing Your Cloud App</a:t>
            </a:r>
          </a:p>
        </p:txBody>
      </p:sp>
      <p:sp>
        <p:nvSpPr>
          <p:cNvPr id="9" name="Text Placeholder 4">
            <a:extLst>
              <a:ext uri="{FF2B5EF4-FFF2-40B4-BE49-F238E27FC236}">
                <a16:creationId xmlns:a16="http://schemas.microsoft.com/office/drawing/2014/main" id="{0ED4DE21-663A-401F-AAEE-80DE6806BB1B}"/>
              </a:ext>
            </a:extLst>
          </p:cNvPr>
          <p:cNvSpPr txBox="1">
            <a:spLocks/>
          </p:cNvSpPr>
          <p:nvPr/>
        </p:nvSpPr>
        <p:spPr>
          <a:xfrm>
            <a:off x="91440" y="1427647"/>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API Security</a:t>
            </a:r>
          </a:p>
        </p:txBody>
      </p:sp>
      <p:sp>
        <p:nvSpPr>
          <p:cNvPr id="10" name="Content Placeholder 5">
            <a:extLst>
              <a:ext uri="{FF2B5EF4-FFF2-40B4-BE49-F238E27FC236}">
                <a16:creationId xmlns:a16="http://schemas.microsoft.com/office/drawing/2014/main" id="{404FD191-EB4A-8C70-A273-F95CD8F7CB3D}"/>
              </a:ext>
            </a:extLst>
          </p:cNvPr>
          <p:cNvSpPr txBox="1">
            <a:spLocks/>
          </p:cNvSpPr>
          <p:nvPr/>
        </p:nvSpPr>
        <p:spPr>
          <a:xfrm>
            <a:off x="91440" y="1907469"/>
            <a:ext cx="2899995" cy="2907413"/>
          </a:xfrm>
          <a:prstGeom prst="rect">
            <a:avLst/>
          </a:prstGeom>
        </p:spPr>
        <p:txBody>
          <a:bodyPr vert="horz" lIns="91440" tIns="45720" rIns="91440" bIns="45720" rtlCol="0">
            <a:normAutofit fontScale="62500" lnSpcReduction="2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dirty="0"/>
              <a:t>How can you secure the connection between Lambda and Gateway?</a:t>
            </a:r>
          </a:p>
          <a:p>
            <a:pPr lvl="1" algn="l"/>
            <a:r>
              <a:rPr lang="en-US" sz="1600" dirty="0"/>
              <a:t>Set Cross-Origin Resource Sharing: Restricts how resources can be requested from external third parties. Prevents unauthorized access.</a:t>
            </a:r>
          </a:p>
          <a:p>
            <a:pPr lvl="1" algn="l"/>
            <a:r>
              <a:rPr lang="en-US" sz="1600" dirty="0"/>
              <a:t>Use IAM roles and policies to create a Lambda function initiated by an API Gateway resource.</a:t>
            </a:r>
          </a:p>
          <a:p>
            <a:pPr lvl="1" algn="l"/>
            <a:r>
              <a:rPr lang="en-US" sz="1600" dirty="0"/>
              <a:t>Authorization – allow users access based on least privilege.</a:t>
            </a:r>
          </a:p>
          <a:p>
            <a:pPr lvl="2" algn="l"/>
            <a:endParaRPr lang="en-US" sz="1000" dirty="0"/>
          </a:p>
          <a:p>
            <a:pPr algn="l"/>
            <a:r>
              <a:rPr lang="en-US" sz="1800" dirty="0"/>
              <a:t>How can you secure the connection between Lambda and the database?</a:t>
            </a:r>
          </a:p>
          <a:p>
            <a:pPr lvl="1" algn="l"/>
            <a:r>
              <a:rPr lang="en-US" sz="1600" dirty="0"/>
              <a:t>Use IAM roles and policies, and authentication, with a database such as DynamoDB that integrates with IAM.</a:t>
            </a:r>
          </a:p>
          <a:p>
            <a:pPr lvl="1" algn="l"/>
            <a:r>
              <a:rPr lang="en-US" sz="1600" dirty="0"/>
              <a:t>Encrypt communication.</a:t>
            </a:r>
          </a:p>
          <a:p>
            <a:pPr lvl="1" algn="l"/>
            <a:r>
              <a:rPr lang="en-US" sz="1600" dirty="0"/>
              <a:t>Use a proxy to manage database connections.</a:t>
            </a:r>
          </a:p>
        </p:txBody>
      </p:sp>
      <p:sp>
        <p:nvSpPr>
          <p:cNvPr id="2" name="Content Placeholder 5">
            <a:extLst>
              <a:ext uri="{FF2B5EF4-FFF2-40B4-BE49-F238E27FC236}">
                <a16:creationId xmlns:a16="http://schemas.microsoft.com/office/drawing/2014/main" id="{45E21ACE-AC51-C30E-3D84-6DAA07E3042C}"/>
              </a:ext>
            </a:extLst>
          </p:cNvPr>
          <p:cNvSpPr txBox="1">
            <a:spLocks/>
          </p:cNvSpPr>
          <p:nvPr/>
        </p:nvSpPr>
        <p:spPr>
          <a:xfrm>
            <a:off x="2795621" y="1801547"/>
            <a:ext cx="2899995" cy="1540406"/>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100" dirty="0"/>
              <a:t>How can you secure the connection to an S3 bucket?</a:t>
            </a:r>
          </a:p>
          <a:p>
            <a:pPr lvl="1" algn="l"/>
            <a:r>
              <a:rPr lang="en-US" sz="1000" dirty="0"/>
              <a:t>Use correct policies</a:t>
            </a:r>
          </a:p>
          <a:p>
            <a:pPr lvl="1" algn="l"/>
            <a:r>
              <a:rPr lang="en-US" sz="1000" dirty="0"/>
              <a:t>Limit public access(unless needed)</a:t>
            </a:r>
          </a:p>
          <a:p>
            <a:pPr lvl="1" algn="l"/>
            <a:r>
              <a:rPr lang="en-US" sz="1000" dirty="0"/>
              <a:t>Use the principle of least privilege</a:t>
            </a:r>
          </a:p>
          <a:p>
            <a:pPr lvl="1" algn="l"/>
            <a:r>
              <a:rPr lang="en-US" sz="1000" dirty="0"/>
              <a:t>Use IAM roles for applications that require S3 access</a:t>
            </a:r>
          </a:p>
          <a:p>
            <a:pPr lvl="1" algn="l"/>
            <a:r>
              <a:rPr lang="en-US" sz="1000" dirty="0"/>
              <a:t>Server-side encryption</a:t>
            </a:r>
          </a:p>
          <a:p>
            <a:pPr lvl="1" algn="l"/>
            <a:endParaRPr lang="en-US" sz="1800" dirty="0"/>
          </a:p>
        </p:txBody>
      </p:sp>
      <p:pic>
        <p:nvPicPr>
          <p:cNvPr id="7" name="Picture 6" descr="A bucket settings page with text&#10;&#10;Description automatically generated">
            <a:extLst>
              <a:ext uri="{FF2B5EF4-FFF2-40B4-BE49-F238E27FC236}">
                <a16:creationId xmlns:a16="http://schemas.microsoft.com/office/drawing/2014/main" id="{FD79785C-2141-6657-10A2-585AE12D5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915" y="2873966"/>
            <a:ext cx="4046765" cy="2050759"/>
          </a:xfrm>
          <a:prstGeom prst="rect">
            <a:avLst/>
          </a:prstGeom>
        </p:spPr>
      </p:pic>
      <p:pic>
        <p:nvPicPr>
          <p:cNvPr id="16" name="Audio 15">
            <a:hlinkClick r:id="" action="ppaction://media"/>
            <a:extLst>
              <a:ext uri="{FF2B5EF4-FFF2-40B4-BE49-F238E27FC236}">
                <a16:creationId xmlns:a16="http://schemas.microsoft.com/office/drawing/2014/main" id="{C1AA2161-8B37-D7E2-5898-8C31CDC842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55804518"/>
      </p:ext>
    </p:extLst>
  </p:cSld>
  <p:clrMapOvr>
    <a:masterClrMapping/>
  </p:clrMapOvr>
  <mc:AlternateContent xmlns:mc="http://schemas.openxmlformats.org/markup-compatibility/2006">
    <mc:Choice xmlns:p14="http://schemas.microsoft.com/office/powerpoint/2010/main" Requires="p14">
      <p:transition spd="slow" p14:dur="2000" advTm="81309"/>
    </mc:Choice>
    <mc:Fallback>
      <p:transition spd="slow" advTm="81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E0C3-B7BB-8D4C-AF0F-9CC7682D8A51}"/>
              </a:ext>
            </a:extLst>
          </p:cNvPr>
          <p:cNvSpPr>
            <a:spLocks noGrp="1"/>
          </p:cNvSpPr>
          <p:nvPr>
            <p:ph type="title"/>
          </p:nvPr>
        </p:nvSpPr>
        <p:spPr>
          <a:xfrm>
            <a:off x="1234377" y="86488"/>
            <a:ext cx="7772400" cy="1021556"/>
          </a:xfrm>
        </p:spPr>
        <p:txBody>
          <a:bodyPr>
            <a:normAutofit/>
          </a:bodyPr>
          <a:lstStyle/>
          <a:p>
            <a:pPr algn="r"/>
            <a:r>
              <a:rPr lang="en-US" sz="3200" dirty="0">
                <a:effectLst>
                  <a:outerShdw blurRad="50800" dist="38100" dir="2700000" algn="tl" rotWithShape="0">
                    <a:prstClr val="black">
                      <a:alpha val="40000"/>
                    </a:prstClr>
                  </a:outerShdw>
                </a:effectLst>
              </a:rPr>
              <a:t>Conclusion</a:t>
            </a:r>
          </a:p>
        </p:txBody>
      </p:sp>
      <p:sp>
        <p:nvSpPr>
          <p:cNvPr id="3" name="Text Placeholder 2">
            <a:extLst>
              <a:ext uri="{FF2B5EF4-FFF2-40B4-BE49-F238E27FC236}">
                <a16:creationId xmlns:a16="http://schemas.microsoft.com/office/drawing/2014/main" id="{7C4EABF8-3AD7-2741-95B7-967F9D77161C}"/>
              </a:ext>
            </a:extLst>
          </p:cNvPr>
          <p:cNvSpPr>
            <a:spLocks noGrp="1"/>
          </p:cNvSpPr>
          <p:nvPr>
            <p:ph type="body" idx="1"/>
          </p:nvPr>
        </p:nvSpPr>
        <p:spPr>
          <a:xfrm>
            <a:off x="265113" y="3842580"/>
            <a:ext cx="7772400" cy="1125140"/>
          </a:xfrm>
        </p:spPr>
        <p:txBody>
          <a:bodyPr/>
          <a:lstStyle/>
          <a:p>
            <a:r>
              <a:rPr lang="en-US" dirty="0"/>
              <a:t>Thank you for your time. </a:t>
            </a:r>
          </a:p>
        </p:txBody>
      </p:sp>
      <p:sp>
        <p:nvSpPr>
          <p:cNvPr id="4" name="Content Placeholder 2">
            <a:extLst>
              <a:ext uri="{FF2B5EF4-FFF2-40B4-BE49-F238E27FC236}">
                <a16:creationId xmlns:a16="http://schemas.microsoft.com/office/drawing/2014/main" id="{BC84F4AD-0F18-4FAD-A3BB-59FA5D7E81A6}"/>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8A135D3D-FA03-4786-B974-2F39D5B2AA89}"/>
              </a:ext>
            </a:extLst>
          </p:cNvPr>
          <p:cNvSpPr/>
          <p:nvPr/>
        </p:nvSpPr>
        <p:spPr>
          <a:xfrm>
            <a:off x="353002" y="1464925"/>
            <a:ext cx="7952797" cy="3323987"/>
          </a:xfrm>
          <a:prstGeom prst="rect">
            <a:avLst/>
          </a:prstGeom>
        </p:spPr>
        <p:txBody>
          <a:bodyPr wrap="square">
            <a:spAutoFit/>
          </a:bodyPr>
          <a:lstStyle/>
          <a:p>
            <a:pPr algn="ctr"/>
            <a:r>
              <a:rPr lang="en-US" sz="1400" b="1" dirty="0"/>
              <a:t>Three Main Points</a:t>
            </a:r>
          </a:p>
          <a:p>
            <a:pPr marL="285750" indent="-285750">
              <a:buFont typeface="Arial" panose="020B0604020202020204" pitchFamily="34" charset="0"/>
              <a:buChar char="•"/>
            </a:pPr>
            <a:r>
              <a:rPr lang="en-US" sz="1400" dirty="0"/>
              <a:t>IAM Roles and Policies are essential for controlling resource access. Roles define who or what (user/services) can perform certain actions with AWS services, and policies help by defining the permissions that each IAM role contains. These tools prevent unauthorized access by working together.</a:t>
            </a:r>
          </a:p>
          <a:p>
            <a:pPr marL="285750" indent="-285750">
              <a:buFont typeface="Arial" panose="020B0604020202020204" pitchFamily="34" charset="0"/>
              <a:buChar char="•"/>
            </a:pPr>
            <a:r>
              <a:rPr lang="en-US" sz="1400" dirty="0"/>
              <a:t>Scaling and cost of cloud-based services: AWS S3 offers automatic scaling based on real-time traffic needs. This eliminates wasted resources and the possibility of not having enough. AWS S3 is also very cost efficient, not only because of the automatic scaling, but the pay-per-use model eliminates the need to predict storage needs and reduces waste. Also, the lack of a physical server reduces cost due to having less server maintenance and power costs.</a:t>
            </a:r>
          </a:p>
          <a:p>
            <a:pPr marL="285750" indent="-285750">
              <a:buFont typeface="Arial" panose="020B0604020202020204" pitchFamily="34" charset="0"/>
              <a:buChar char="•"/>
            </a:pPr>
            <a:r>
              <a:rPr lang="en-US" sz="1400" dirty="0"/>
              <a:t>Containerization with tools such as Docker and Docker Compose is a major component of cloud-based development. Packaging applications and dependencies into a “container”, which is an isolated environment, simplifies development by ensuring a consistent behavior across multiple systems in development, testing and deployment.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14" name="Audio 13">
            <a:hlinkClick r:id="" action="ppaction://media"/>
            <a:extLst>
              <a:ext uri="{FF2B5EF4-FFF2-40B4-BE49-F238E27FC236}">
                <a16:creationId xmlns:a16="http://schemas.microsoft.com/office/drawing/2014/main" id="{9A249692-20B4-2833-02C5-A669A7286CE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73989541"/>
      </p:ext>
    </p:extLst>
  </p:cSld>
  <p:clrMapOvr>
    <a:masterClrMapping/>
  </p:clrMapOvr>
  <mc:AlternateContent xmlns:mc="http://schemas.openxmlformats.org/markup-compatibility/2006">
    <mc:Choice xmlns:p14="http://schemas.microsoft.com/office/powerpoint/2010/main" Requires="p14">
      <p:transition spd="slow" p14:dur="2000" advTm="78288"/>
    </mc:Choice>
    <mc:Fallback>
      <p:transition spd="slow" advTm="78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73581-BCDF-E0D1-BF93-646AA2D128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66654-9FCA-C4BF-4387-B2887A115C75}"/>
              </a:ext>
            </a:extLst>
          </p:cNvPr>
          <p:cNvSpPr>
            <a:spLocks noGrp="1"/>
          </p:cNvSpPr>
          <p:nvPr>
            <p:ph type="title"/>
          </p:nvPr>
        </p:nvSpPr>
        <p:spPr>
          <a:xfrm>
            <a:off x="1234377" y="86488"/>
            <a:ext cx="7772400" cy="1021556"/>
          </a:xfrm>
        </p:spPr>
        <p:txBody>
          <a:bodyPr>
            <a:normAutofit/>
          </a:bodyPr>
          <a:lstStyle/>
          <a:p>
            <a:pPr algn="r"/>
            <a:r>
              <a:rPr lang="en-US" sz="3200" dirty="0">
                <a:effectLst>
                  <a:outerShdw blurRad="50800" dist="38100" dir="2700000" algn="tl" rotWithShape="0">
                    <a:prstClr val="black">
                      <a:alpha val="40000"/>
                    </a:prstClr>
                  </a:outerShdw>
                </a:effectLst>
              </a:rPr>
              <a:t>Sources</a:t>
            </a:r>
          </a:p>
        </p:txBody>
      </p:sp>
      <p:sp>
        <p:nvSpPr>
          <p:cNvPr id="3" name="Text Placeholder 2">
            <a:extLst>
              <a:ext uri="{FF2B5EF4-FFF2-40B4-BE49-F238E27FC236}">
                <a16:creationId xmlns:a16="http://schemas.microsoft.com/office/drawing/2014/main" id="{117E1E43-DCA0-FCE6-102A-E0D0C11E96F6}"/>
              </a:ext>
            </a:extLst>
          </p:cNvPr>
          <p:cNvSpPr>
            <a:spLocks noGrp="1"/>
          </p:cNvSpPr>
          <p:nvPr>
            <p:ph type="body" idx="1"/>
          </p:nvPr>
        </p:nvSpPr>
        <p:spPr>
          <a:xfrm>
            <a:off x="265113" y="3842580"/>
            <a:ext cx="7772400" cy="1125140"/>
          </a:xfrm>
        </p:spPr>
        <p:txBody>
          <a:bodyPr/>
          <a:lstStyle/>
          <a:p>
            <a:r>
              <a:rPr lang="en-US" dirty="0"/>
              <a:t>Thank you for your time. </a:t>
            </a:r>
          </a:p>
        </p:txBody>
      </p:sp>
      <p:sp>
        <p:nvSpPr>
          <p:cNvPr id="4" name="Content Placeholder 2">
            <a:extLst>
              <a:ext uri="{FF2B5EF4-FFF2-40B4-BE49-F238E27FC236}">
                <a16:creationId xmlns:a16="http://schemas.microsoft.com/office/drawing/2014/main" id="{D878C58D-AECD-4E3E-12A8-9092CC0D624C}"/>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4344AA93-597E-42BB-993D-077F1C8B1A49}"/>
              </a:ext>
            </a:extLst>
          </p:cNvPr>
          <p:cNvSpPr/>
          <p:nvPr/>
        </p:nvSpPr>
        <p:spPr>
          <a:xfrm>
            <a:off x="353002" y="1300920"/>
            <a:ext cx="7952797" cy="2862322"/>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https://www.jscape.com/blog/amazon-s3-vs-local-storage-where-should-you-store-files-uploaded-to-your-file-transfer-server</a:t>
            </a:r>
            <a:endParaRPr lang="en-US" dirty="0"/>
          </a:p>
          <a:p>
            <a:pPr marL="285750" indent="-285750">
              <a:buFont typeface="Arial" panose="020B0604020202020204" pitchFamily="34" charset="0"/>
              <a:buChar char="•"/>
            </a:pPr>
            <a:r>
              <a:rPr lang="en-US" dirty="0">
                <a:hlinkClick r:id="rId3"/>
              </a:rPr>
              <a:t>https://aws.amazon.com/s3/#:~:text=Amazon%20Simple%20Storage%20Service%20(Amazon,availability%2C%20security%2C%20and%20performance</a:t>
            </a:r>
            <a:r>
              <a:rPr lang="en-US" dirty="0"/>
              <a:t>.</a:t>
            </a:r>
          </a:p>
          <a:p>
            <a:pPr marL="285750" indent="-285750">
              <a:buFont typeface="Arial" panose="020B0604020202020204" pitchFamily="34" charset="0"/>
              <a:buChar char="•"/>
            </a:pPr>
            <a:r>
              <a:rPr lang="en-US" dirty="0">
                <a:hlinkClick r:id="rId4"/>
              </a:rPr>
              <a:t>https://www.techtarget.com/searchcloudcomputing/tip/Top-benefits-and-disadvantages-of-serverless-computing</a:t>
            </a:r>
            <a:endParaRPr lang="en-US" b="1" dirty="0"/>
          </a:p>
          <a:p>
            <a:pPr marL="285750" indent="-285750">
              <a:buFont typeface="Arial" panose="020B0604020202020204" pitchFamily="34" charset="0"/>
              <a:buChar char="•"/>
            </a:pPr>
            <a:r>
              <a:rPr lang="en-US" dirty="0">
                <a:hlinkClick r:id="rId5"/>
              </a:rPr>
              <a:t>https://www.cloudflare.com/learning/serverless/why-use-serverless/#:~:text=Using%20a%20serverless%20infrastructure%2C%20there,and%20release%20a%20new%20product</a:t>
            </a:r>
            <a:r>
              <a:rPr lang="en-US" dirty="0"/>
              <a:t>.</a:t>
            </a:r>
          </a:p>
          <a:p>
            <a:pPr marL="285750" indent="-285750">
              <a:buFont typeface="Arial" panose="020B0604020202020204" pitchFamily="34" charset="0"/>
              <a:buChar char="•"/>
            </a:pPr>
            <a:r>
              <a:rPr lang="en-US" dirty="0"/>
              <a:t>https://www.mongodb.com/resources/compare/mongodb-dynamodb</a:t>
            </a:r>
          </a:p>
        </p:txBody>
      </p:sp>
    </p:spTree>
    <p:extLst>
      <p:ext uri="{BB962C8B-B14F-4D97-AF65-F5344CB8AC3E}">
        <p14:creationId xmlns:p14="http://schemas.microsoft.com/office/powerpoint/2010/main" val="319339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a:t>
            </a:r>
          </a:p>
        </p:txBody>
      </p:sp>
      <p:sp>
        <p:nvSpPr>
          <p:cNvPr id="3" name="Content Placeholder 2"/>
          <p:cNvSpPr>
            <a:spLocks noGrp="1"/>
          </p:cNvSpPr>
          <p:nvPr>
            <p:ph idx="1"/>
          </p:nvPr>
        </p:nvSpPr>
        <p:spPr/>
        <p:txBody>
          <a:bodyPr>
            <a:normAutofit/>
          </a:bodyPr>
          <a:lstStyle/>
          <a:p>
            <a:r>
              <a:rPr lang="en-US" sz="2600" dirty="0"/>
              <a:t>My name is David Varella and I am a developer for the startup company, </a:t>
            </a:r>
            <a:r>
              <a:rPr lang="en-US" sz="2600" dirty="0" err="1"/>
              <a:t>QnA</a:t>
            </a:r>
            <a:r>
              <a:rPr lang="en-US" sz="2600" dirty="0"/>
              <a:t>.</a:t>
            </a:r>
          </a:p>
          <a:p>
            <a:r>
              <a:rPr lang="en-US" sz="2600" dirty="0"/>
              <a:t>The purpose of this presentation is to articulate the intricacies of cloud development to both technical and nontechnical audiences and to teach other developers the importance of using an AWS serverless solution.</a:t>
            </a:r>
            <a:endParaRPr lang="en-US" sz="2600" b="1" dirty="0"/>
          </a:p>
          <a:p>
            <a:pPr marL="0" indent="0">
              <a:buNone/>
            </a:pPr>
            <a:endParaRPr lang="en-US" sz="2600" dirty="0"/>
          </a:p>
          <a:p>
            <a:endParaRPr lang="en-US" sz="2600" dirty="0"/>
          </a:p>
          <a:p>
            <a:endParaRPr lang="en-US" sz="2600" dirty="0"/>
          </a:p>
        </p:txBody>
      </p:sp>
      <p:pic>
        <p:nvPicPr>
          <p:cNvPr id="13" name="Audio 12">
            <a:hlinkClick r:id="" action="ppaction://media"/>
            <a:extLst>
              <a:ext uri="{FF2B5EF4-FFF2-40B4-BE49-F238E27FC236}">
                <a16:creationId xmlns:a16="http://schemas.microsoft.com/office/drawing/2014/main" id="{B5418C5E-D839-9100-85D6-4606164EB56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spd="slow" p14:dur="2000" advTm="17882"/>
    </mc:Choice>
    <mc:Fallback>
      <p:transition spd="slow" advTm="17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t>Containerization</a:t>
            </a:r>
          </a:p>
        </p:txBody>
      </p:sp>
      <p:sp>
        <p:nvSpPr>
          <p:cNvPr id="5" name="Content Placeholder 4"/>
          <p:cNvSpPr>
            <a:spLocks noGrp="1"/>
          </p:cNvSpPr>
          <p:nvPr>
            <p:ph idx="1"/>
          </p:nvPr>
        </p:nvSpPr>
        <p:spPr>
          <a:xfrm>
            <a:off x="1998602" y="1131886"/>
            <a:ext cx="6961240" cy="3545497"/>
          </a:xfrm>
        </p:spPr>
        <p:txBody>
          <a:bodyPr>
            <a:normAutofit lnSpcReduction="10000"/>
          </a:bodyPr>
          <a:lstStyle/>
          <a:p>
            <a:r>
              <a:rPr lang="en-US" sz="2000" dirty="0"/>
              <a:t>Single-container: The entire app is packaged into one container.</a:t>
            </a:r>
          </a:p>
          <a:p>
            <a:r>
              <a:rPr lang="en-US" sz="2000" dirty="0"/>
              <a:t>Multi-container: The app is packaged in multiple containers (front-end, back-end). Our approach created two containers; one to host an Angular front-end, and the other for a Node.js back-end REST API.</a:t>
            </a:r>
          </a:p>
          <a:p>
            <a:r>
              <a:rPr lang="en-US" sz="2000" dirty="0"/>
              <a:t>Containerization tools:</a:t>
            </a:r>
          </a:p>
          <a:p>
            <a:pPr marL="857250" lvl="1" indent="-457200">
              <a:buFont typeface="+mj-lt"/>
              <a:buAutoNum type="arabicPeriod"/>
            </a:pPr>
            <a:r>
              <a:rPr lang="en-US" sz="2000" dirty="0"/>
              <a:t>Docker – Used in local testing</a:t>
            </a:r>
          </a:p>
          <a:p>
            <a:pPr marL="857250" lvl="1" indent="-457200">
              <a:buFont typeface="+mj-lt"/>
              <a:buAutoNum type="arabicPeriod"/>
            </a:pPr>
            <a:r>
              <a:rPr lang="en-US" sz="2000" dirty="0"/>
              <a:t>Docker Compose – Uses YAML files to define services, networks, and storage volumes.</a:t>
            </a:r>
          </a:p>
          <a:p>
            <a:pPr marL="857250" lvl="1" indent="-457200">
              <a:buFont typeface="+mj-lt"/>
              <a:buAutoNum type="arabicPeriod"/>
            </a:pPr>
            <a:r>
              <a:rPr lang="en-US" sz="2000" dirty="0"/>
              <a:t>Command Line Interface(CLI) such as PowerShell</a:t>
            </a:r>
          </a:p>
          <a:p>
            <a:pPr marL="857250" lvl="1" indent="-457200">
              <a:buFont typeface="+mj-lt"/>
              <a:buAutoNum type="arabicPeriod"/>
            </a:pPr>
            <a:endParaRPr lang="en-US" sz="2000" dirty="0"/>
          </a:p>
        </p:txBody>
      </p:sp>
      <p:pic>
        <p:nvPicPr>
          <p:cNvPr id="15" name="Audio 14">
            <a:hlinkClick r:id="" action="ppaction://media"/>
            <a:extLst>
              <a:ext uri="{FF2B5EF4-FFF2-40B4-BE49-F238E27FC236}">
                <a16:creationId xmlns:a16="http://schemas.microsoft.com/office/drawing/2014/main" id="{696963D5-414B-E378-948C-F1646407F49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mc:Choice xmlns:p14="http://schemas.microsoft.com/office/powerpoint/2010/main" Requires="p14">
      <p:transition spd="slow" p14:dur="2000" advTm="43448"/>
    </mc:Choice>
    <mc:Fallback>
      <p:transition spd="slow" advTm="43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61577-3410-A9E2-4808-14DFD17532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736FF3-E73F-A946-B6AA-C7BECC02556B}"/>
              </a:ext>
            </a:extLst>
          </p:cNvPr>
          <p:cNvSpPr>
            <a:spLocks noGrp="1"/>
          </p:cNvSpPr>
          <p:nvPr>
            <p:ph type="title"/>
          </p:nvPr>
        </p:nvSpPr>
        <p:spPr/>
        <p:txBody>
          <a:bodyPr>
            <a:normAutofit/>
          </a:bodyPr>
          <a:lstStyle/>
          <a:p>
            <a:r>
              <a:rPr lang="en-US" dirty="0"/>
              <a:t>Orchestration</a:t>
            </a:r>
          </a:p>
        </p:txBody>
      </p:sp>
      <p:sp>
        <p:nvSpPr>
          <p:cNvPr id="2" name="Content Placeholder 5">
            <a:extLst>
              <a:ext uri="{FF2B5EF4-FFF2-40B4-BE49-F238E27FC236}">
                <a16:creationId xmlns:a16="http://schemas.microsoft.com/office/drawing/2014/main" id="{0CA7DED3-0F6D-1363-0832-12F94E874C88}"/>
              </a:ext>
            </a:extLst>
          </p:cNvPr>
          <p:cNvSpPr txBox="1">
            <a:spLocks/>
          </p:cNvSpPr>
          <p:nvPr/>
        </p:nvSpPr>
        <p:spPr>
          <a:xfrm>
            <a:off x="5882327" y="1756167"/>
            <a:ext cx="3019205" cy="2821818"/>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l">
              <a:buFont typeface="Arial" pitchFamily="34" charset="0"/>
              <a:buNone/>
            </a:pPr>
            <a:endParaRPr lang="en-US" sz="1400" dirty="0"/>
          </a:p>
        </p:txBody>
      </p:sp>
      <p:sp>
        <p:nvSpPr>
          <p:cNvPr id="11" name="Content Placeholder 4">
            <a:extLst>
              <a:ext uri="{FF2B5EF4-FFF2-40B4-BE49-F238E27FC236}">
                <a16:creationId xmlns:a16="http://schemas.microsoft.com/office/drawing/2014/main" id="{02A3FCF4-D363-A19B-9DC8-45ECF170E280}"/>
              </a:ext>
            </a:extLst>
          </p:cNvPr>
          <p:cNvSpPr txBox="1">
            <a:spLocks/>
          </p:cNvSpPr>
          <p:nvPr/>
        </p:nvSpPr>
        <p:spPr>
          <a:xfrm>
            <a:off x="292232" y="1762812"/>
            <a:ext cx="4021914" cy="2916407"/>
          </a:xfrm>
          <a:prstGeom prst="rect">
            <a:avLst/>
          </a:prstGeom>
        </p:spPr>
        <p:txBody>
          <a:bodyPr vert="horz" lIns="91440" tIns="45720" rIns="91440" bIns="45720" rtlCol="0" anchor="ctr">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1600" dirty="0"/>
              <a:t>What is the value of using Docker Compose?</a:t>
            </a:r>
          </a:p>
          <a:p>
            <a:pPr marL="400050" lvl="1"/>
            <a:r>
              <a:rPr lang="en-US" sz="1500" b="0" dirty="0"/>
              <a:t>Using a single YAML file, developers can define and manage multi-container apps, specifying services, networks and volumes.</a:t>
            </a:r>
            <a:br>
              <a:rPr lang="en-US" sz="1500" b="0" dirty="0"/>
            </a:br>
            <a:br>
              <a:rPr lang="en-US" sz="1500" b="0" dirty="0"/>
            </a:br>
            <a:r>
              <a:rPr lang="en-US" sz="1500" b="0" dirty="0"/>
              <a:t>Distributing a YAML is simple and ensures consistent behavior on developer’s machines, staging, or in production.</a:t>
            </a:r>
            <a:br>
              <a:rPr lang="en-US" sz="1500" b="0" dirty="0"/>
            </a:br>
            <a:br>
              <a:rPr lang="en-US" sz="1500" b="0" dirty="0"/>
            </a:br>
            <a:r>
              <a:rPr lang="en-US" sz="1500" b="0" dirty="0"/>
              <a:t>Using simple commands such as “docker-compose up”, a developer can start, stop, or manage all containers.</a:t>
            </a:r>
          </a:p>
        </p:txBody>
      </p:sp>
      <p:pic>
        <p:nvPicPr>
          <p:cNvPr id="12" name="Picture 11" descr="A screenshot of a computer&#10;&#10;Description automatically generated">
            <a:extLst>
              <a:ext uri="{FF2B5EF4-FFF2-40B4-BE49-F238E27FC236}">
                <a16:creationId xmlns:a16="http://schemas.microsoft.com/office/drawing/2014/main" id="{97ECE318-9B70-3399-6139-84F6DE3C7B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5976" y="1907727"/>
            <a:ext cx="3862707" cy="2771492"/>
          </a:xfrm>
          <a:prstGeom prst="rect">
            <a:avLst/>
          </a:prstGeom>
        </p:spPr>
      </p:pic>
      <p:pic>
        <p:nvPicPr>
          <p:cNvPr id="20" name="Audio 19">
            <a:hlinkClick r:id="" action="ppaction://media"/>
            <a:extLst>
              <a:ext uri="{FF2B5EF4-FFF2-40B4-BE49-F238E27FC236}">
                <a16:creationId xmlns:a16="http://schemas.microsoft.com/office/drawing/2014/main" id="{BBF54163-06E0-0236-E04D-F812E56E79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52603931"/>
      </p:ext>
    </p:extLst>
  </p:cSld>
  <p:clrMapOvr>
    <a:masterClrMapping/>
  </p:clrMapOvr>
  <mc:AlternateContent xmlns:mc="http://schemas.openxmlformats.org/markup-compatibility/2006">
    <mc:Choice xmlns:p14="http://schemas.microsoft.com/office/powerpoint/2010/main" Requires="p14">
      <p:transition spd="slow" p14:dur="2000" advTm="40664"/>
    </mc:Choice>
    <mc:Fallback>
      <p:transition spd="slow" advTm="40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6" name="Content Placeholder 5"/>
          <p:cNvSpPr>
            <a:spLocks noGrp="1"/>
          </p:cNvSpPr>
          <p:nvPr>
            <p:ph sz="half" idx="2"/>
          </p:nvPr>
        </p:nvSpPr>
        <p:spPr>
          <a:xfrm>
            <a:off x="176223" y="1992075"/>
            <a:ext cx="4739387" cy="2821818"/>
          </a:xfrm>
        </p:spPr>
        <p:txBody>
          <a:bodyPr>
            <a:normAutofit fontScale="92500" lnSpcReduction="10000"/>
          </a:bodyPr>
          <a:lstStyle/>
          <a:p>
            <a:pPr marL="0" indent="0" algn="l">
              <a:buNone/>
            </a:pPr>
            <a:r>
              <a:rPr lang="en-US" sz="1400" dirty="0"/>
              <a:t>Serverless computing refers to a cloud computing model in which the server layer is separated from the application, so that a cloud provider manages it.</a:t>
            </a:r>
          </a:p>
          <a:p>
            <a:pPr marL="0" indent="0" algn="l">
              <a:buNone/>
            </a:pPr>
            <a:r>
              <a:rPr lang="en-US" sz="1400" b="1" dirty="0"/>
              <a:t>     Advantages: </a:t>
            </a:r>
          </a:p>
          <a:p>
            <a:pPr lvl="1" algn="l">
              <a:buFont typeface="+mj-lt"/>
              <a:buAutoNum type="arabicPeriod"/>
            </a:pPr>
            <a:r>
              <a:rPr lang="en-US" sz="1400" dirty="0"/>
              <a:t>Faster Development: Developers no longer need to worry about managing and configuring a server; they can solely focus on the application requirements.</a:t>
            </a:r>
          </a:p>
          <a:p>
            <a:pPr lvl="1" algn="l">
              <a:buFont typeface="+mj-lt"/>
              <a:buAutoNum type="arabicPeriod"/>
            </a:pPr>
            <a:r>
              <a:rPr lang="en-US" sz="1400" dirty="0"/>
              <a:t>Cost-Efficient: Serverless models are only charged when resources are used (pay-per-use), rather than a set capacity that may not be used. This model also eliminates costs of powering physical server storage.</a:t>
            </a:r>
          </a:p>
          <a:p>
            <a:pPr marL="0" indent="0" algn="l">
              <a:buNone/>
            </a:pPr>
            <a:r>
              <a:rPr lang="en-US" sz="1400" dirty="0"/>
              <a:t>Amazon Simple Storage Service (S3) is a cloud-based object storage service that offers scalability, data availability, security, and performance.</a:t>
            </a:r>
          </a:p>
          <a:p>
            <a:pPr marL="0" indent="0" algn="l">
              <a:buNone/>
            </a:pPr>
            <a:endParaRPr lang="en-US" sz="1400" dirty="0"/>
          </a:p>
        </p:txBody>
      </p:sp>
      <p:sp>
        <p:nvSpPr>
          <p:cNvPr id="7" name="Text Placeholder 6">
            <a:extLst>
              <a:ext uri="{FF2B5EF4-FFF2-40B4-BE49-F238E27FC236}">
                <a16:creationId xmlns:a16="http://schemas.microsoft.com/office/drawing/2014/main" id="{75C5E173-249F-416B-B3E9-1559BEC384DE}"/>
              </a:ext>
            </a:extLst>
          </p:cNvPr>
          <p:cNvSpPr>
            <a:spLocks noGrp="1"/>
          </p:cNvSpPr>
          <p:nvPr>
            <p:ph type="body" idx="1"/>
          </p:nvPr>
        </p:nvSpPr>
        <p:spPr>
          <a:xfrm>
            <a:off x="875422" y="1496603"/>
            <a:ext cx="4040188" cy="479822"/>
          </a:xfrm>
        </p:spPr>
        <p:txBody>
          <a:bodyPr/>
          <a:lstStyle/>
          <a:p>
            <a:pPr algn="l"/>
            <a:r>
              <a:rPr lang="en-US" dirty="0"/>
              <a:t>Serverless</a:t>
            </a:r>
          </a:p>
        </p:txBody>
      </p:sp>
      <p:sp>
        <p:nvSpPr>
          <p:cNvPr id="2" name="Content Placeholder 5">
            <a:extLst>
              <a:ext uri="{FF2B5EF4-FFF2-40B4-BE49-F238E27FC236}">
                <a16:creationId xmlns:a16="http://schemas.microsoft.com/office/drawing/2014/main" id="{68D53D6D-33DB-AE3B-9BD9-3A6229E664EE}"/>
              </a:ext>
            </a:extLst>
          </p:cNvPr>
          <p:cNvSpPr txBox="1">
            <a:spLocks/>
          </p:cNvSpPr>
          <p:nvPr/>
        </p:nvSpPr>
        <p:spPr>
          <a:xfrm>
            <a:off x="5882327" y="1756167"/>
            <a:ext cx="3019205" cy="2821818"/>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lgn="l">
              <a:buFont typeface="Arial" pitchFamily="34" charset="0"/>
              <a:buNone/>
            </a:pPr>
            <a:endParaRPr lang="en-US" sz="1400" dirty="0"/>
          </a:p>
        </p:txBody>
      </p:sp>
      <p:graphicFrame>
        <p:nvGraphicFramePr>
          <p:cNvPr id="3" name="Table 2">
            <a:extLst>
              <a:ext uri="{FF2B5EF4-FFF2-40B4-BE49-F238E27FC236}">
                <a16:creationId xmlns:a16="http://schemas.microsoft.com/office/drawing/2014/main" id="{2546B63C-EF5C-D3E4-6BC4-DBEE605C08AA}"/>
              </a:ext>
            </a:extLst>
          </p:cNvPr>
          <p:cNvGraphicFramePr>
            <a:graphicFrameLocks noGrp="1"/>
          </p:cNvGraphicFramePr>
          <p:nvPr>
            <p:extLst>
              <p:ext uri="{D42A27DB-BD31-4B8C-83A1-F6EECF244321}">
                <p14:modId xmlns:p14="http://schemas.microsoft.com/office/powerpoint/2010/main" val="2014071712"/>
              </p:ext>
            </p:extLst>
          </p:nvPr>
        </p:nvGraphicFramePr>
        <p:xfrm>
          <a:off x="4915609" y="1381456"/>
          <a:ext cx="4052168" cy="3518259"/>
        </p:xfrm>
        <a:graphic>
          <a:graphicData uri="http://schemas.openxmlformats.org/drawingml/2006/table">
            <a:tbl>
              <a:tblPr firstRow="1" bandRow="1">
                <a:tableStyleId>{5C22544A-7EE6-4342-B048-85BDC9FD1C3A}</a:tableStyleId>
              </a:tblPr>
              <a:tblGrid>
                <a:gridCol w="2026084">
                  <a:extLst>
                    <a:ext uri="{9D8B030D-6E8A-4147-A177-3AD203B41FA5}">
                      <a16:colId xmlns:a16="http://schemas.microsoft.com/office/drawing/2014/main" val="3368889120"/>
                    </a:ext>
                  </a:extLst>
                </a:gridCol>
                <a:gridCol w="2026084">
                  <a:extLst>
                    <a:ext uri="{9D8B030D-6E8A-4147-A177-3AD203B41FA5}">
                      <a16:colId xmlns:a16="http://schemas.microsoft.com/office/drawing/2014/main" val="187613530"/>
                    </a:ext>
                  </a:extLst>
                </a:gridCol>
              </a:tblGrid>
              <a:tr h="317859">
                <a:tc>
                  <a:txBody>
                    <a:bodyPr/>
                    <a:lstStyle/>
                    <a:p>
                      <a:r>
                        <a:rPr lang="en-US" sz="1200" dirty="0"/>
                        <a:t>S3 Storage</a:t>
                      </a:r>
                    </a:p>
                  </a:txBody>
                  <a:tcPr/>
                </a:tc>
                <a:tc>
                  <a:txBody>
                    <a:bodyPr/>
                    <a:lstStyle/>
                    <a:p>
                      <a:r>
                        <a:rPr lang="en-US" sz="1200" dirty="0"/>
                        <a:t>Local Storage</a:t>
                      </a:r>
                    </a:p>
                  </a:txBody>
                  <a:tcPr/>
                </a:tc>
                <a:extLst>
                  <a:ext uri="{0D108BD9-81ED-4DB2-BD59-A6C34878D82A}">
                    <a16:rowId xmlns:a16="http://schemas.microsoft.com/office/drawing/2014/main" val="2002838654"/>
                  </a:ext>
                </a:extLst>
              </a:tr>
              <a:tr h="591505">
                <a:tc>
                  <a:txBody>
                    <a:bodyPr/>
                    <a:lstStyle/>
                    <a:p>
                      <a:r>
                        <a:rPr lang="en-US" sz="1200" dirty="0"/>
                        <a:t>Scales automatically</a:t>
                      </a:r>
                    </a:p>
                  </a:txBody>
                  <a:tcPr/>
                </a:tc>
                <a:tc>
                  <a:txBody>
                    <a:bodyPr/>
                    <a:lstStyle/>
                    <a:p>
                      <a:r>
                        <a:rPr lang="en-US" sz="1200" dirty="0"/>
                        <a:t>Limited space, requires additional storage or deletion of data</a:t>
                      </a:r>
                    </a:p>
                  </a:txBody>
                  <a:tcPr/>
                </a:tc>
                <a:extLst>
                  <a:ext uri="{0D108BD9-81ED-4DB2-BD59-A6C34878D82A}">
                    <a16:rowId xmlns:a16="http://schemas.microsoft.com/office/drawing/2014/main" val="2169859249"/>
                  </a:ext>
                </a:extLst>
              </a:tr>
              <a:tr h="760507">
                <a:tc>
                  <a:txBody>
                    <a:bodyPr/>
                    <a:lstStyle/>
                    <a:p>
                      <a:r>
                        <a:rPr lang="en-US" sz="1200" dirty="0"/>
                        <a:t>Data available anywhere with internet. Can also retrieve data in the rare case of an S3 server crashing</a:t>
                      </a:r>
                    </a:p>
                  </a:txBody>
                  <a:tcPr/>
                </a:tc>
                <a:tc>
                  <a:txBody>
                    <a:bodyPr/>
                    <a:lstStyle/>
                    <a:p>
                      <a:r>
                        <a:rPr lang="en-US" sz="1200" dirty="0"/>
                        <a:t>Data only available locally. Also, server crashing may cause permanent data loss</a:t>
                      </a:r>
                    </a:p>
                  </a:txBody>
                  <a:tcPr/>
                </a:tc>
                <a:extLst>
                  <a:ext uri="{0D108BD9-81ED-4DB2-BD59-A6C34878D82A}">
                    <a16:rowId xmlns:a16="http://schemas.microsoft.com/office/drawing/2014/main" val="3655206207"/>
                  </a:ext>
                </a:extLst>
              </a:tr>
              <a:tr h="591505">
                <a:tc>
                  <a:txBody>
                    <a:bodyPr/>
                    <a:lstStyle/>
                    <a:p>
                      <a:r>
                        <a:rPr lang="en-US" sz="1200" dirty="0"/>
                        <a:t>Contains built in encryption, access controls such as IAM roles and policies</a:t>
                      </a:r>
                    </a:p>
                  </a:txBody>
                  <a:tcPr/>
                </a:tc>
                <a:tc>
                  <a:txBody>
                    <a:bodyPr/>
                    <a:lstStyle/>
                    <a:p>
                      <a:r>
                        <a:rPr lang="en-US" sz="1200" dirty="0"/>
                        <a:t>Local security – firewall, password protection, 2FA</a:t>
                      </a:r>
                    </a:p>
                  </a:txBody>
                  <a:tcPr/>
                </a:tc>
                <a:extLst>
                  <a:ext uri="{0D108BD9-81ED-4DB2-BD59-A6C34878D82A}">
                    <a16:rowId xmlns:a16="http://schemas.microsoft.com/office/drawing/2014/main" val="3333065908"/>
                  </a:ext>
                </a:extLst>
              </a:tr>
              <a:tr h="422504">
                <a:tc>
                  <a:txBody>
                    <a:bodyPr/>
                    <a:lstStyle/>
                    <a:p>
                      <a:r>
                        <a:rPr lang="en-US" sz="1200" dirty="0"/>
                        <a:t>Performance is based on internet speed connection</a:t>
                      </a:r>
                    </a:p>
                  </a:txBody>
                  <a:tcPr/>
                </a:tc>
                <a:tc>
                  <a:txBody>
                    <a:bodyPr/>
                    <a:lstStyle/>
                    <a:p>
                      <a:r>
                        <a:rPr lang="en-US" sz="1200" dirty="0"/>
                        <a:t>Quicker access, often based on hardware</a:t>
                      </a:r>
                    </a:p>
                  </a:txBody>
                  <a:tcPr/>
                </a:tc>
                <a:extLst>
                  <a:ext uri="{0D108BD9-81ED-4DB2-BD59-A6C34878D82A}">
                    <a16:rowId xmlns:a16="http://schemas.microsoft.com/office/drawing/2014/main" val="2156605541"/>
                  </a:ext>
                </a:extLst>
              </a:tr>
              <a:tr h="591505">
                <a:tc>
                  <a:txBody>
                    <a:bodyPr/>
                    <a:lstStyle/>
                    <a:p>
                      <a:r>
                        <a:rPr lang="en-US" sz="1200" dirty="0"/>
                        <a:t>Pay-as-you-go pricing </a:t>
                      </a:r>
                    </a:p>
                  </a:txBody>
                  <a:tcPr/>
                </a:tc>
                <a:tc>
                  <a:txBody>
                    <a:bodyPr/>
                    <a:lstStyle/>
                    <a:p>
                      <a:r>
                        <a:rPr lang="en-US" sz="1200" dirty="0"/>
                        <a:t>Pricing based on costs to purchase, cool, and power the server</a:t>
                      </a:r>
                    </a:p>
                  </a:txBody>
                  <a:tcPr/>
                </a:tc>
                <a:extLst>
                  <a:ext uri="{0D108BD9-81ED-4DB2-BD59-A6C34878D82A}">
                    <a16:rowId xmlns:a16="http://schemas.microsoft.com/office/drawing/2014/main" val="1994288382"/>
                  </a:ext>
                </a:extLst>
              </a:tr>
            </a:tbl>
          </a:graphicData>
        </a:graphic>
      </p:graphicFrame>
      <p:pic>
        <p:nvPicPr>
          <p:cNvPr id="13" name="Audio 12">
            <a:hlinkClick r:id="" action="ppaction://media"/>
            <a:extLst>
              <a:ext uri="{FF2B5EF4-FFF2-40B4-BE49-F238E27FC236}">
                <a16:creationId xmlns:a16="http://schemas.microsoft.com/office/drawing/2014/main" id="{3AF506A5-5F33-726F-4850-CA006D2BA5D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mc:Choice xmlns:p14="http://schemas.microsoft.com/office/powerpoint/2010/main" Requires="p14">
      <p:transition spd="slow" p14:dur="2000" advTm="109256"/>
    </mc:Choice>
    <mc:Fallback>
      <p:transition spd="slow" advTm="10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7" name="Text Placeholder 6"/>
          <p:cNvSpPr>
            <a:spLocks noGrp="1"/>
          </p:cNvSpPr>
          <p:nvPr>
            <p:ph type="body" sz="quarter" idx="3"/>
          </p:nvPr>
        </p:nvSpPr>
        <p:spPr>
          <a:xfrm>
            <a:off x="442191" y="1592714"/>
            <a:ext cx="2786743" cy="479822"/>
          </a:xfrm>
        </p:spPr>
        <p:txBody>
          <a:bodyPr>
            <a:normAutofit/>
          </a:bodyPr>
          <a:lstStyle/>
          <a:p>
            <a:r>
              <a:rPr lang="en-US" dirty="0"/>
              <a:t>API &amp; Lambda</a:t>
            </a:r>
          </a:p>
        </p:txBody>
      </p:sp>
      <p:sp>
        <p:nvSpPr>
          <p:cNvPr id="8" name="Content Placeholder 7"/>
          <p:cNvSpPr>
            <a:spLocks noGrp="1"/>
          </p:cNvSpPr>
          <p:nvPr>
            <p:ph sz="quarter" idx="4"/>
          </p:nvPr>
        </p:nvSpPr>
        <p:spPr>
          <a:xfrm>
            <a:off x="525317" y="2002550"/>
            <a:ext cx="7959921" cy="2928299"/>
          </a:xfrm>
        </p:spPr>
        <p:txBody>
          <a:bodyPr>
            <a:noAutofit/>
          </a:bodyPr>
          <a:lstStyle/>
          <a:p>
            <a:pPr algn="l"/>
            <a:r>
              <a:rPr lang="en-US" sz="1000" dirty="0"/>
              <a:t>A serverless API has advantages, such as:</a:t>
            </a:r>
          </a:p>
          <a:p>
            <a:pPr lvl="1" algn="l"/>
            <a:r>
              <a:rPr lang="en-US" sz="1000" dirty="0"/>
              <a:t>Caching  - A reduced number of calls to an endpoint can improve latency.</a:t>
            </a:r>
          </a:p>
          <a:p>
            <a:pPr lvl="1" algn="l"/>
            <a:r>
              <a:rPr lang="en-US" sz="1000" dirty="0"/>
              <a:t>Cost – Pay only for usage.</a:t>
            </a:r>
          </a:p>
          <a:p>
            <a:pPr lvl="1" algn="l"/>
            <a:r>
              <a:rPr lang="en-US" sz="1000" dirty="0"/>
              <a:t>Quick Iterations – Quick updates with backward compatibility.</a:t>
            </a:r>
          </a:p>
          <a:p>
            <a:pPr algn="l"/>
            <a:r>
              <a:rPr lang="en-US" sz="1000" dirty="0"/>
              <a:t>Lambda API Logic:</a:t>
            </a:r>
          </a:p>
          <a:p>
            <a:pPr lvl="1" algn="l"/>
            <a:r>
              <a:rPr lang="en-US" sz="900" dirty="0"/>
              <a:t>API Gateway directs HTTP requests (GET, POST, DELETE) to Lambda functions</a:t>
            </a:r>
            <a:r>
              <a:rPr lang="en-US" sz="1000" dirty="0"/>
              <a:t>.</a:t>
            </a:r>
          </a:p>
          <a:p>
            <a:pPr lvl="1" algn="l"/>
            <a:r>
              <a:rPr lang="en-US" sz="1000" dirty="0"/>
              <a:t>IAM policies ensure secure access</a:t>
            </a:r>
          </a:p>
          <a:p>
            <a:pPr lvl="1" algn="l"/>
            <a:r>
              <a:rPr lang="en-US" sz="1000" dirty="0"/>
              <a:t>Lambda functions execute requests and return responses</a:t>
            </a:r>
          </a:p>
          <a:p>
            <a:pPr algn="l"/>
            <a:r>
              <a:rPr lang="en-US" sz="1000" dirty="0"/>
              <a:t>What scripts are produced in order to make this happen?</a:t>
            </a:r>
          </a:p>
          <a:p>
            <a:pPr lvl="1" algn="l"/>
            <a:r>
              <a:rPr lang="en-US" sz="1000" dirty="0"/>
              <a:t>Lambda function code is necessary, and a YAML config file</a:t>
            </a:r>
          </a:p>
          <a:p>
            <a:pPr algn="l"/>
            <a:r>
              <a:rPr lang="en-US" sz="1000" dirty="0"/>
              <a:t>Summarize the steps needed to integrate the frontend with the backend.</a:t>
            </a:r>
          </a:p>
          <a:p>
            <a:pPr lvl="1" algn="l"/>
            <a:r>
              <a:rPr lang="en-US" sz="1000" dirty="0"/>
              <a:t>Deploy backend (AWS Lambda &amp; API Gateway). Enable CORS to allow access</a:t>
            </a:r>
          </a:p>
          <a:p>
            <a:pPr lvl="1" algn="l"/>
            <a:r>
              <a:rPr lang="en-US" sz="1000" dirty="0"/>
              <a:t>Use frontend tools (Angular) to call backend endpoints</a:t>
            </a:r>
          </a:p>
          <a:p>
            <a:pPr lvl="1" algn="l"/>
            <a:r>
              <a:rPr lang="en-US" sz="1000" dirty="0"/>
              <a:t>Test using applications (Postman, Docker, etc.) and/or integration testing with actual API calls</a:t>
            </a:r>
          </a:p>
          <a:p>
            <a:pPr lvl="1" algn="l"/>
            <a:endParaRPr lang="en-US" sz="1000" dirty="0"/>
          </a:p>
        </p:txBody>
      </p:sp>
      <p:pic>
        <p:nvPicPr>
          <p:cNvPr id="5" name="Picture 4" descr="When the HTTP API is invoked, API Gateway routes the request to the correct Lambda function. Lambda runs that function and returns a response to the API Gateway, which returns a response to the client">
            <a:extLst>
              <a:ext uri="{FF2B5EF4-FFF2-40B4-BE49-F238E27FC236}">
                <a16:creationId xmlns:a16="http://schemas.microsoft.com/office/drawing/2014/main" id="{13152517-FD5B-875D-EC9F-4B11CED609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4964" y="2573620"/>
            <a:ext cx="3741535" cy="920993"/>
          </a:xfrm>
          <a:prstGeom prst="rect">
            <a:avLst/>
          </a:prstGeom>
        </p:spPr>
      </p:pic>
      <p:pic>
        <p:nvPicPr>
          <p:cNvPr id="12" name="Audio 11">
            <a:hlinkClick r:id="" action="ppaction://media"/>
            <a:extLst>
              <a:ext uri="{FF2B5EF4-FFF2-40B4-BE49-F238E27FC236}">
                <a16:creationId xmlns:a16="http://schemas.microsoft.com/office/drawing/2014/main" id="{5B73C7B9-8C2C-F2B0-DD98-805B456B49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mc:Choice xmlns:p14="http://schemas.microsoft.com/office/powerpoint/2010/main" Requires="p14">
      <p:transition spd="slow" p14:dur="2000" advTm="120120"/>
    </mc:Choice>
    <mc:Fallback>
      <p:transition spd="slow" advTm="120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263039" y="1550652"/>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Database</a:t>
            </a:r>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422366" y="2030474"/>
            <a:ext cx="3915262" cy="2585976"/>
          </a:xfrm>
          <a:prstGeom prst="rect">
            <a:avLst/>
          </a:prstGeom>
        </p:spPr>
        <p:txBody>
          <a:bodyPr vert="horz" lIns="91440" tIns="45720" rIns="91440" bIns="45720" rtlCol="0">
            <a:normAutofit fontScale="77500" lnSpcReduction="2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a:r>
              <a:rPr lang="en-US" sz="1800" dirty="0"/>
              <a:t>What queries did you perform?</a:t>
            </a:r>
          </a:p>
          <a:p>
            <a:pPr lvl="1" algn="l"/>
            <a:r>
              <a:rPr lang="en-US" sz="1400" dirty="0"/>
              <a:t>Using API Gateway, we performed many queries; GET, POST, PUT, and DELETE were the methods we used, and they were used in querying for “questions” and  “answers” using functions such as “</a:t>
            </a:r>
            <a:r>
              <a:rPr lang="en-US" sz="1400" dirty="0" err="1"/>
              <a:t>FindOneQuestion</a:t>
            </a:r>
            <a:r>
              <a:rPr lang="en-US" sz="1400" dirty="0"/>
              <a:t>”, “</a:t>
            </a:r>
            <a:r>
              <a:rPr lang="en-US" sz="1400" dirty="0" err="1"/>
              <a:t>TableScan</a:t>
            </a:r>
            <a:r>
              <a:rPr lang="en-US" sz="1400" dirty="0"/>
              <a:t>”, etc.</a:t>
            </a:r>
          </a:p>
          <a:p>
            <a:pPr algn="l"/>
            <a:r>
              <a:rPr lang="en-US" sz="1800" dirty="0"/>
              <a:t>What scripts are produced in order to make this happen?</a:t>
            </a:r>
          </a:p>
          <a:p>
            <a:pPr lvl="1" algn="l"/>
            <a:r>
              <a:rPr lang="en-US" sz="1400" dirty="0"/>
              <a:t>Lambda Function code: used to interact with database and handle HTTP requests</a:t>
            </a:r>
          </a:p>
          <a:p>
            <a:pPr lvl="1" algn="l"/>
            <a:r>
              <a:rPr lang="en-US" sz="1400" dirty="0"/>
              <a:t>YAML file: used to define the config for the AWS-based services</a:t>
            </a:r>
          </a:p>
          <a:p>
            <a:pPr lvl="1" algn="l"/>
            <a:r>
              <a:rPr lang="en-US" sz="1400" dirty="0"/>
              <a:t>IAM Roles/Policies: These can give access permissions for Lambda functions.</a:t>
            </a:r>
          </a:p>
          <a:p>
            <a:pPr lvl="1" algn="l"/>
            <a:r>
              <a:rPr lang="en-US" sz="1400" dirty="0"/>
              <a:t>JSON: Lambda functions using test events depend on JSON with specific inputs, parameters, etc.</a:t>
            </a:r>
          </a:p>
        </p:txBody>
      </p:sp>
      <p:graphicFrame>
        <p:nvGraphicFramePr>
          <p:cNvPr id="3" name="Table 2">
            <a:extLst>
              <a:ext uri="{FF2B5EF4-FFF2-40B4-BE49-F238E27FC236}">
                <a16:creationId xmlns:a16="http://schemas.microsoft.com/office/drawing/2014/main" id="{E47090E7-EBAF-8CB2-9E77-563E63BB976D}"/>
              </a:ext>
            </a:extLst>
          </p:cNvPr>
          <p:cNvGraphicFramePr>
            <a:graphicFrameLocks noGrp="1"/>
          </p:cNvGraphicFramePr>
          <p:nvPr>
            <p:extLst>
              <p:ext uri="{D42A27DB-BD31-4B8C-83A1-F6EECF244321}">
                <p14:modId xmlns:p14="http://schemas.microsoft.com/office/powerpoint/2010/main" val="1935738380"/>
              </p:ext>
            </p:extLst>
          </p:nvPr>
        </p:nvGraphicFramePr>
        <p:xfrm>
          <a:off x="4868206" y="2030474"/>
          <a:ext cx="3915262" cy="2316480"/>
        </p:xfrm>
        <a:graphic>
          <a:graphicData uri="http://schemas.openxmlformats.org/drawingml/2006/table">
            <a:tbl>
              <a:tblPr firstRow="1" bandRow="1">
                <a:tableStyleId>{5C22544A-7EE6-4342-B048-85BDC9FD1C3A}</a:tableStyleId>
              </a:tblPr>
              <a:tblGrid>
                <a:gridCol w="1957631">
                  <a:extLst>
                    <a:ext uri="{9D8B030D-6E8A-4147-A177-3AD203B41FA5}">
                      <a16:colId xmlns:a16="http://schemas.microsoft.com/office/drawing/2014/main" val="1056702083"/>
                    </a:ext>
                  </a:extLst>
                </a:gridCol>
                <a:gridCol w="1957631">
                  <a:extLst>
                    <a:ext uri="{9D8B030D-6E8A-4147-A177-3AD203B41FA5}">
                      <a16:colId xmlns:a16="http://schemas.microsoft.com/office/drawing/2014/main" val="485343005"/>
                    </a:ext>
                  </a:extLst>
                </a:gridCol>
              </a:tblGrid>
              <a:tr h="317596">
                <a:tc>
                  <a:txBody>
                    <a:bodyPr/>
                    <a:lstStyle/>
                    <a:p>
                      <a:r>
                        <a:rPr lang="en-US" sz="1600" dirty="0"/>
                        <a:t>MongoDB</a:t>
                      </a:r>
                    </a:p>
                  </a:txBody>
                  <a:tcPr/>
                </a:tc>
                <a:tc>
                  <a:txBody>
                    <a:bodyPr/>
                    <a:lstStyle/>
                    <a:p>
                      <a:r>
                        <a:rPr lang="en-US" sz="1600" dirty="0"/>
                        <a:t>DynamoDB</a:t>
                      </a:r>
                    </a:p>
                  </a:txBody>
                  <a:tcPr/>
                </a:tc>
                <a:extLst>
                  <a:ext uri="{0D108BD9-81ED-4DB2-BD59-A6C34878D82A}">
                    <a16:rowId xmlns:a16="http://schemas.microsoft.com/office/drawing/2014/main" val="464296669"/>
                  </a:ext>
                </a:extLst>
              </a:tr>
              <a:tr h="495972">
                <a:tc>
                  <a:txBody>
                    <a:bodyPr/>
                    <a:lstStyle/>
                    <a:p>
                      <a:r>
                        <a:rPr lang="en-US" sz="1600" dirty="0"/>
                        <a:t>JSON Based</a:t>
                      </a:r>
                    </a:p>
                  </a:txBody>
                  <a:tcPr/>
                </a:tc>
                <a:tc>
                  <a:txBody>
                    <a:bodyPr/>
                    <a:lstStyle/>
                    <a:p>
                      <a:r>
                        <a:rPr lang="en-US" sz="1600" dirty="0"/>
                        <a:t>Key-Value store with JSON support</a:t>
                      </a:r>
                    </a:p>
                  </a:txBody>
                  <a:tcPr/>
                </a:tc>
                <a:extLst>
                  <a:ext uri="{0D108BD9-81ED-4DB2-BD59-A6C34878D82A}">
                    <a16:rowId xmlns:a16="http://schemas.microsoft.com/office/drawing/2014/main" val="3469753209"/>
                  </a:ext>
                </a:extLst>
              </a:tr>
              <a:tr h="495972">
                <a:tc>
                  <a:txBody>
                    <a:bodyPr/>
                    <a:lstStyle/>
                    <a:p>
                      <a:r>
                        <a:rPr lang="en-US" sz="1600" dirty="0"/>
                        <a:t>Up to 16mb doc size</a:t>
                      </a:r>
                    </a:p>
                  </a:txBody>
                  <a:tcPr/>
                </a:tc>
                <a:tc>
                  <a:txBody>
                    <a:bodyPr/>
                    <a:lstStyle/>
                    <a:p>
                      <a:r>
                        <a:rPr lang="en-US" sz="1600" dirty="0"/>
                        <a:t>Up to 400kb record size</a:t>
                      </a:r>
                    </a:p>
                  </a:txBody>
                  <a:tcPr/>
                </a:tc>
                <a:extLst>
                  <a:ext uri="{0D108BD9-81ED-4DB2-BD59-A6C34878D82A}">
                    <a16:rowId xmlns:a16="http://schemas.microsoft.com/office/drawing/2014/main" val="2834491576"/>
                  </a:ext>
                </a:extLst>
              </a:tr>
              <a:tr h="704802">
                <a:tc>
                  <a:txBody>
                    <a:bodyPr/>
                    <a:lstStyle/>
                    <a:p>
                      <a:r>
                        <a:rPr lang="en-US" sz="1600" dirty="0"/>
                        <a:t>Regular JSON data and BSON (int, long, date, etc.)</a:t>
                      </a:r>
                    </a:p>
                  </a:txBody>
                  <a:tcPr/>
                </a:tc>
                <a:tc>
                  <a:txBody>
                    <a:bodyPr/>
                    <a:lstStyle/>
                    <a:p>
                      <a:r>
                        <a:rPr lang="en-US" sz="1600" dirty="0"/>
                        <a:t>Limited – Number, string, binary only</a:t>
                      </a:r>
                    </a:p>
                  </a:txBody>
                  <a:tcPr/>
                </a:tc>
                <a:extLst>
                  <a:ext uri="{0D108BD9-81ED-4DB2-BD59-A6C34878D82A}">
                    <a16:rowId xmlns:a16="http://schemas.microsoft.com/office/drawing/2014/main" val="1970471666"/>
                  </a:ext>
                </a:extLst>
              </a:tr>
            </a:tbl>
          </a:graphicData>
        </a:graphic>
      </p:graphicFrame>
      <p:pic>
        <p:nvPicPr>
          <p:cNvPr id="12" name="Audio 11">
            <a:hlinkClick r:id="" action="ppaction://media"/>
            <a:extLst>
              <a:ext uri="{FF2B5EF4-FFF2-40B4-BE49-F238E27FC236}">
                <a16:creationId xmlns:a16="http://schemas.microsoft.com/office/drawing/2014/main" id="{2291EDDE-B5B2-8D89-C6C9-3266EAB86C8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mc:Choice xmlns:p14="http://schemas.microsoft.com/office/powerpoint/2010/main" Requires="p14">
      <p:transition spd="slow" p14:dur="2000" advTm="84016"/>
    </mc:Choice>
    <mc:Fallback>
      <p:transition spd="slow" advTm="84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6CF94-40D0-AC86-39A0-49C9DDF67F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88804F-660D-8570-8C78-32B14F9089B4}"/>
              </a:ext>
            </a:extLst>
          </p:cNvPr>
          <p:cNvSpPr>
            <a:spLocks noGrp="1"/>
          </p:cNvSpPr>
          <p:nvPr>
            <p:ph type="title"/>
          </p:nvPr>
        </p:nvSpPr>
        <p:spPr/>
        <p:txBody>
          <a:bodyPr>
            <a:normAutofit/>
          </a:bodyPr>
          <a:lstStyle/>
          <a:p>
            <a:r>
              <a:rPr lang="en-US" dirty="0"/>
              <a:t>The Serverless Cloud</a:t>
            </a:r>
          </a:p>
        </p:txBody>
      </p:sp>
      <p:pic>
        <p:nvPicPr>
          <p:cNvPr id="5" name="Picture 4" descr="A screen shot of a computer code&#10;&#10;Description automatically generated">
            <a:extLst>
              <a:ext uri="{FF2B5EF4-FFF2-40B4-BE49-F238E27FC236}">
                <a16:creationId xmlns:a16="http://schemas.microsoft.com/office/drawing/2014/main" id="{B4301756-2F8C-8AA3-C4CF-E730DFA22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39" y="2203389"/>
            <a:ext cx="3514725" cy="181927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E93B31F-22BF-C1EA-9556-0AC7E132CC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6698" y="1550652"/>
            <a:ext cx="4025131" cy="2865598"/>
          </a:xfrm>
          <a:prstGeom prst="rect">
            <a:avLst/>
          </a:prstGeom>
        </p:spPr>
      </p:pic>
      <p:sp>
        <p:nvSpPr>
          <p:cNvPr id="8" name="Text Placeholder 4">
            <a:extLst>
              <a:ext uri="{FF2B5EF4-FFF2-40B4-BE49-F238E27FC236}">
                <a16:creationId xmlns:a16="http://schemas.microsoft.com/office/drawing/2014/main" id="{B88211F3-ECAA-BA11-24FD-E1CD359233D1}"/>
              </a:ext>
            </a:extLst>
          </p:cNvPr>
          <p:cNvSpPr txBox="1">
            <a:spLocks/>
          </p:cNvSpPr>
          <p:nvPr/>
        </p:nvSpPr>
        <p:spPr>
          <a:xfrm>
            <a:off x="263039" y="1550652"/>
            <a:ext cx="2351699" cy="479822"/>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Database</a:t>
            </a:r>
          </a:p>
        </p:txBody>
      </p:sp>
      <p:pic>
        <p:nvPicPr>
          <p:cNvPr id="12" name="Audio 11">
            <a:hlinkClick r:id="" action="ppaction://media"/>
            <a:extLst>
              <a:ext uri="{FF2B5EF4-FFF2-40B4-BE49-F238E27FC236}">
                <a16:creationId xmlns:a16="http://schemas.microsoft.com/office/drawing/2014/main" id="{63305862-7F5B-7210-79AE-696EEF2E38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452521453"/>
      </p:ext>
    </p:extLst>
  </p:cSld>
  <p:clrMapOvr>
    <a:masterClrMapping/>
  </p:clrMapOvr>
  <mc:AlternateContent xmlns:mc="http://schemas.openxmlformats.org/markup-compatibility/2006">
    <mc:Choice xmlns:p14="http://schemas.microsoft.com/office/powerpoint/2010/main" Requires="p14">
      <p:transition spd="slow" p14:dur="2000" advTm="32725"/>
    </mc:Choice>
    <mc:Fallback>
      <p:transition spd="slow" advTm="32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Cloud-Based </a:t>
            </a:r>
            <a:br>
              <a:rPr lang="en-US" dirty="0">
                <a:solidFill>
                  <a:schemeClr val="tx1"/>
                </a:solidFill>
              </a:rPr>
            </a:br>
            <a:r>
              <a:rPr lang="en-US" dirty="0"/>
              <a:t>Development Principles</a:t>
            </a:r>
          </a:p>
        </p:txBody>
      </p:sp>
      <p:sp>
        <p:nvSpPr>
          <p:cNvPr id="3" name="Content Placeholder 2"/>
          <p:cNvSpPr>
            <a:spLocks noGrp="1"/>
          </p:cNvSpPr>
          <p:nvPr>
            <p:ph idx="1"/>
          </p:nvPr>
        </p:nvSpPr>
        <p:spPr>
          <a:xfrm>
            <a:off x="463714" y="1415845"/>
            <a:ext cx="3447886" cy="3362630"/>
          </a:xfrm>
        </p:spPr>
        <p:txBody>
          <a:bodyPr>
            <a:normAutofit fontScale="92500" lnSpcReduction="20000"/>
          </a:bodyPr>
          <a:lstStyle/>
          <a:p>
            <a:r>
              <a:rPr lang="en-US" dirty="0"/>
              <a:t>Elasticity</a:t>
            </a:r>
          </a:p>
          <a:p>
            <a:pPr lvl="1"/>
            <a:r>
              <a:rPr lang="en-US" sz="1600" dirty="0"/>
              <a:t>AWS Cloud based models automatically scale up or down based on traffic. This creates an optimal performing application that is also cost-effective since it only uses resources when needed.</a:t>
            </a:r>
          </a:p>
          <a:p>
            <a:r>
              <a:rPr lang="en-US" dirty="0"/>
              <a:t>Pay-for-use model</a:t>
            </a:r>
          </a:p>
          <a:p>
            <a:pPr lvl="1"/>
            <a:r>
              <a:rPr lang="en-US" sz="1600" dirty="0"/>
              <a:t>Resources are only paid for when they are used, whether it is computing power, storage, traffic.</a:t>
            </a:r>
          </a:p>
          <a:p>
            <a:pPr lvl="1"/>
            <a:r>
              <a:rPr lang="en-US" sz="1600" dirty="0"/>
              <a:t>This helps to reduce resource waste, and cost for developers.</a:t>
            </a:r>
          </a:p>
          <a:p>
            <a:pPr marL="0" indent="0">
              <a:buNone/>
            </a:pPr>
            <a:endParaRPr lang="en-US" dirty="0"/>
          </a:p>
          <a:p>
            <a:endParaRPr lang="en-US" dirty="0"/>
          </a:p>
          <a:p>
            <a:endParaRPr lang="en-US" dirty="0"/>
          </a:p>
        </p:txBody>
      </p:sp>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234" y="1244709"/>
            <a:ext cx="4711688" cy="3533766"/>
          </a:xfrm>
          <a:prstGeom prst="rect">
            <a:avLst/>
          </a:prstGeom>
        </p:spPr>
      </p:pic>
      <p:pic>
        <p:nvPicPr>
          <p:cNvPr id="11" name="Audio 10">
            <a:hlinkClick r:id="" action="ppaction://media"/>
            <a:extLst>
              <a:ext uri="{FF2B5EF4-FFF2-40B4-BE49-F238E27FC236}">
                <a16:creationId xmlns:a16="http://schemas.microsoft.com/office/drawing/2014/main" id="{3AB12AC5-2ADB-0ABC-BD96-C97F10E55E1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mc:Choice xmlns:p14="http://schemas.microsoft.com/office/powerpoint/2010/main" Requires="p14">
      <p:transition spd="slow" p14:dur="2000" advTm="66249"/>
    </mc:Choice>
    <mc:Fallback>
      <p:transition spd="slow" advTm="66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1428B3-1E7D-46FF-9992-03AB3B060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6E524F5-8F9B-4E83-ABD8-EF3E90295E3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B7C02EB-927C-42F0-8F53-9658800154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1467</Words>
  <Application>Microsoft Office PowerPoint</Application>
  <PresentationFormat>On-screen Show (16:9)</PresentationFormat>
  <Paragraphs>122</Paragraphs>
  <Slides>14</Slides>
  <Notes>0</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 CS 470 Project Two Conference Presentation: Cloud Development</vt:lpstr>
      <vt:lpstr>Overview</vt:lpstr>
      <vt:lpstr>Containerization</vt:lpstr>
      <vt:lpstr>Orchestration</vt:lpstr>
      <vt:lpstr>The Serverless Cloud</vt:lpstr>
      <vt:lpstr>The Serverless Cloud</vt:lpstr>
      <vt:lpstr>The Serverless Cloud</vt:lpstr>
      <vt:lpstr>The Serverless Cloud</vt:lpstr>
      <vt:lpstr>Cloud-Based  Development Principles</vt:lpstr>
      <vt:lpstr>Securing Your Cloud App</vt:lpstr>
      <vt:lpstr>Securing Your Cloud App</vt:lpstr>
      <vt:lpstr>Securing Your Cloud App</vt:lpstr>
      <vt:lpstr>Conclusion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
  <cp:revision>1</cp:revision>
  <dcterms:created xsi:type="dcterms:W3CDTF">2017-08-01T15:40:51Z</dcterms:created>
  <dcterms:modified xsi:type="dcterms:W3CDTF">2024-12-14T00:44:18Z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0x01010019267F6D1A260A4394C18F5AF72445EA</vt:lpwstr>
  </property>
</Properties>
</file>